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High-Density Polyethylene (HDPE)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Low-Density Polyethylene (LDPE)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Polyvinyl Chloride (PVC)</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ser>
          <c:idx val="3"/>
          <c:order val="3"/>
          <c:tx>
            <c:strRef>
              <c:f>Sheet1!$E$1</c:f>
              <c:strCache>
                <c:ptCount val="1"/>
                <c:pt idx="0">
                  <c:v>Polypropylene (PP)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3.5</c:v>
                </c:pt>
                <c:pt idx="1">
                  <c:v>3.7</c:v>
                </c:pt>
                <c:pt idx="2">
                  <c:v>4.0</c:v>
                </c:pt>
                <c:pt idx="3">
                  <c:v>4.3</c:v>
                </c:pt>
                <c:pt idx="4">
                  <c:v>4.7</c:v>
                </c:pt>
                <c:pt idx="5">
                  <c:v>5.0</c:v>
                </c:pt>
                <c:pt idx="6">
                  <c:v>5.4</c:v>
                </c:pt>
                <c:pt idx="7">
                  <c:v>5.8</c:v>
                </c:pt>
                <c:pt idx="8">
                  <c:v>6.2</c:v>
                </c:pt>
                <c:pt idx="9">
                  <c:v>6.7</c:v>
                </c:pt>
                <c:pt idx="10">
                  <c:v>7.2</c:v>
                </c:pt>
                <c:pt idx="11">
                  <c:v>7.7</c:v>
                </c:pt>
                <c:pt idx="12">
                  <c:v>8.4</c:v>
                </c:pt>
                <c:pt idx="13">
                  <c:v>9.0</c:v>
                </c:pt>
              </c:numCache>
            </c:numRef>
          </c:val>
        </c:ser>
        <c:ser>
          <c:idx val="4"/>
          <c:order val="4"/>
          <c:tx>
            <c:strRef>
              <c:f>Sheet1!$F$1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3.1</c:v>
                </c:pt>
                <c:pt idx="1">
                  <c:v>3.3</c:v>
                </c:pt>
                <c:pt idx="2">
                  <c:v>3.6</c:v>
                </c:pt>
                <c:pt idx="3">
                  <c:v>3.8</c:v>
                </c:pt>
                <c:pt idx="4">
                  <c:v>4.1</c:v>
                </c:pt>
                <c:pt idx="5">
                  <c:v>4.4</c:v>
                </c:pt>
                <c:pt idx="6">
                  <c:v>4.8</c:v>
                </c:pt>
                <c:pt idx="7">
                  <c:v>5.1</c:v>
                </c:pt>
                <c:pt idx="8">
                  <c:v>5.5</c:v>
                </c:pt>
                <c:pt idx="9">
                  <c:v>5.9</c:v>
                </c:pt>
                <c:pt idx="10">
                  <c:v>6.4</c:v>
                </c:pt>
                <c:pt idx="11">
                  <c:v>6.8</c:v>
                </c:pt>
                <c:pt idx="12">
                  <c:v>7.3</c:v>
                </c:pt>
                <c:pt idx="13">
                  <c:v>7.9</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Material Type: High-Density Polyethylene (HDPE), Low-Density Polyethylene (LDPE), Polyvinyl Chloride (PVC), Polypropylene (PP), Others
By Composite Type: Capped Composite, Uncapped Composite
By Application: Residential, Non-Residential
By Construction Type: Repairs &amp; Remodeling, New Decks
By Distribution Channel: Online, Offline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PLASTIC DECKING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North American Deck and Railing Association (NADRA)</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Part A: Applied Science and Manufacturing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The Plastics Industry Association (PLASTICS)</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ASTM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Construction and Building Materials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Code Council (ICC)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Applied Polymer Science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Environmental Protection Agency (EPA)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Reinforced Plastics and Composites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Plastic Decking Market is valued at USD 6.1 Billion in 2024, and is expected to reach USD 13.2 Billion by 2032. The market shows a steady CAGR of 10.1% from 2025 to 2032. Rising consumer preference for durable, low‑maintenance outdoor living solutions, coupled with sustainability emphasis on recycled plastics and extended product lifecycles, propels plastic decking demand. Innovations in polymer formulations, capstock technology, and realistic wood‑grain finishes broaden appeal across residential and commercial segments. Leading manufacturers such as Trex, AZEK Company, Fiberon, and regional specialists drive premiumization through expanded color/texture portfolios, longer warranties, and distribution partnerships. Renovation activity, DIY trends, and growth in multi‑family and hospitality construction support adoption, while raw‑material volatility and recycling logistics temper margins. Outlook: steady expansion, product differentiation, and geographic penetration, with consolidation and sustainability as focal themes.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PLASTIC DECKING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13.2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34464"/>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Sustainable Material Adoption: Sustainable material adoption is accelerating demand for plastic decking by aligning product attributes with environmental priorities. Recycled polymers, reduced maintenance, long lifespans, and lower lifecycle emissions appeal to homeowners, contractors, and specification markets. Incentives, green building certifications, and regulatory pressures encourage substitution of traditional timber. Manufacturers and recyclers collaborate to scale circular supply chains and demonstrate cradle-to-cradle credentials. Marketing focused on durability and sustainability increases acceptance, enabling broader market penetration and premium pricing opportunities for eco-conscious offerings and institutional buyers.
Technological and Manufacturing Advances: Technological and manufacturing advances are enabling cost-effective, higher-performance plastic decking products through improved polymer formulations, advanced extrusion techniques, and precision molding. Innovations deliver realistic wood aesthetics, enhanced slip and UV resistance, fire retardancy, and low-moisture absorption, increasing applicability across climates and building types. Automation and economies of scale reduce unit costs, while R&amp;D partnerships accelerate material innovation, recycling integration. Improved production consistency supports longer warranties and professional adoption, simplifying specification and installation processes and strengthening market confidence in decking solutions.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PLASTIC DECKING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PLASTIC DECKING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6.1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Low-maintenance performance drives adoption of plastic decking as homeowners and specifiers prioritize longevity and retention. Brands like Trex and TimberTech promote boards that resist rot, splintering, and insect damage, reducing the need for sanding, staining, or sealing. In humid coastal regions and municipal boardwalks, composite profiles maintain appearance where traditional wood quickly deteriorates. Contractors and property managers cite time savings and predictable upkeep schedules as decisive advantages, making durable, easy-care plastics a primary consideration in renovation or new construction projects.
Environmental sustainability is a major driver as manufacturers increasingly incorporate recycled plastics and reclaimed wood fibers into decking formulations. Some producers advertise boards made from recycled packaging film and reclaimed mill waste, positioning products as circular solutions for builders pursuing green certifications. Park renovations and multifamily projects often select composite boards to reduce pressure on old-growth forests and demonstrate procurement commitments. Suppliers emphasize reduced chemical treatments versus pressure-treated lumber, citing lifecycle advantages that appeal to eco-conscious homeowners and institutional buyers.
Product innovation enhances appeal through improved formulations and realistic woodgrain that address homeowner preferences. Manufacturers like AZEK and TimberTech offer capped composite and synthetic PVC boards with UV-stable color retention and textured embossing to mimic cedar or tropical hardwood. Development of enhanced capping layers and slip-resistant surfaces expands use in wet environments such as pool decks and marina boardwalks. Contractors appreciate standard board sizes compatible with concealed fasteners, enabling faster installations and reduced onsite waste compared with irregular natural timber.
Regulatory acceptance and labor dynamics drive plastic decking adoption as building codes increasingly recognize synthetic materials for exposed decks in coastal and urban zones. Inspectors approve composite and PVC where treated lumber faced restrictions, easing developer approvals. Installers value predictable material behavior and simplified fastening systems that reduce onsite labor relative to irregular natural wood. Manufacturers supply clip systems and prefabricated railings for faster fit-out. These execution efficiencies and clearer codes shape specifications for residential, hospitality, and public infrastructure projects.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Preference for Low-Maintenance, Sustainable Decking Solutions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Homeowners and designers increasingly seek bespoke color palettes and realistic wood textures in plastic decking, driving product differentiation. Manufacturers such as Trex and TimberTech offer multi-hue finishes and embossed grains that mimic tropical hardwoods, while Fiberon advertises customizable edge treatments and stain-resistant surfaces. Architects specify particular tones to coordinate with façades and outdoor furniture, and contractors use sample boards to confirm appearance. This aesthetic emphasis pushes R&amp;D toward advanced pigmentation, UV stabilizers, and surface tooling that reproduce nuanced natural patterns.
Advances in manufacturing enable long-lasting hues and textures, prompting suppliers to invest in capstock, co-extrusion, and microcellular formulations. Capstock surfaces preserve pigments and resist abrasion, a feature highlighted in product literature by major composite brands, while co-extruded boards integrate protective layers that guard against fading. Contractors report reduced refinishing calls when specifying engineered finishes, and hospitality projects select resilient palettes for high-traffic decks. These technical improvements translate into broader color offerings and consistent on-site performance across climates and exposure conditions.
Commercial and luxury developments increasingly demand tailored decking solutions that align with brand identity and landscape design, motivating bespoke production runs and color matching services. Resorts and corporate campuses specify unique hues and textures to achieve visual continuity, and several manufacturers accept custom orders or small-batch runs to meet these needs. Prefabricated panels and CNC-milled decking components enable installers to deliver precise joints and seamless color transitions, reducing on-site modifications and ensuring the final aesthetic matches design intent and standards.
Visualization tools, augmented reality apps, and expanded sample programs accelerate adoption of customized decking by helping buyers preview color and texture in situ. Brands provide physical sample kits and online configurators that simulate light, shadow, and adjacent materials, enabling homeowners and designers to make confident selections. For example, some leading composite producers offer deck visualizers to compare boards next to house façades and railings. These decision-support technologies reduce returns and color mismatches, encouraging retailers and manufacturers to broaden palette offerings.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Surge in Demand for Highly Customizable Decking Aesthetics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PLASTIC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MATERIAL TYPE</a:t>
            </a:r>
          </a:p>
        </p:txBody>
      </p:sp>
      <p:sp>
        <p:nvSpPr>
          <p:cNvPr id="51" name="Rectangle 50"/>
          <p:cNvSpPr/>
          <p:nvPr/>
        </p:nvSpPr>
        <p:spPr>
          <a:xfrm>
            <a:off x="457200"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High-Density Polyethylene (HDPE)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Low-Density Polyethylene (LDPE)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Polyvinyl Chloride (PVC)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Polypropylene (PP)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COMPOSITE TYPE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Capped Composite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Uncapped Composite</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Residential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Non-Residential</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CONSTRUCTION TYPE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Repairs &amp; Remodeling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New Decks</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Driver: Environmental and Recycling Challenges pose significant barriers to plastic decking adoption. Many consumers and regulators focus on end‑of‑life disposal and potential microplastic shedding, influencing specification decisions in public projects. Manufacturers such as Trex and Fiberon tout recycled content, yet municipal recycling infrastructure often cannot accept composite boards. This mismatch leads to landfill disposal and negative perceptions. In regions enforcing strict circularity rules, procurement teams increasingly favor materials with established take‑back or recycling pathways, creating hurdles for some suppliers today.
Regulatory scrutiny and performance challenges amplify restraint perceptions among architects and homeowners. Fire safety standards and building code interpretations in some jurisdictions have led to cautious specification of plastic decking, especially when compared to natural wood. PVC‑based boards raise questions about toxic emissions when combusted, prompting reliance on non‑PVC offerings by some contractors. Insurers and code officials often request additional documentation or testing data, which smaller producers may struggle to provide, thus narrowing market opportunities widely.
Consumer perception and installation ecosystem constraints further restrict growth, with many homeowners and contractors equating premium aesthetics and natural warmth to traditional wood species. Even when manufacturers advertise low maintenance, repairability and matching of boards in renovation projects can be problematic, leading to preference for like‑for‑like replacements. Contractors trained on wood framing and fastening techniques may resist transitioning work practices, as seen in local building trades where timber remains dominant. These behavioral and logistical frictions slow adoption despite durability messaging
Supply chain limitations around recycled feedstock quality and end‑of‑life logistics present practical challenges for plastic decking producers. While brands advertise recycled content, variability and contamination in post‑consumer plastics can impair extrusion consistency and color matching, complicating warranties. Some manufacturers pilot take‑back or repair programs, yet municipal sorting systems and landfill regulations in Europe and select U.S. states create patchwork requirements. These discrepancies force suppliers to invest in sorting or virgin material blending, increasing operational complexity and limiting uniform product availability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Environmental and Recycling Challenges Restrict Plastic Decking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
Customer &amp; Buying Criteria Analysis
Value Chain Analysis
Technology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Material Type
By Composite Type
By Application
By Construction Type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MATERIAL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PLASTIC DECKING MARKET SIZE,  BY MATERIAL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PLASTIC DECKING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PLASTIC DECKING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MATERIAL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PLASTIC DECKING MARKET SIZE,  BY MATERIAL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MATERIAL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PLASTIC DECKING MARKET SIZE,  BY MATERIAL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57860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6837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High-Density Polyethylene (HDPE)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Low-Density Polyethylene (LDPE)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Polyvinyl Chloride (PVC)</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Polypropylene (PP)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2">
                <a:tc>
                  <a:txBody>
                    <a:bodyPr/>
                    <a:lstStyle/>
                    <a:p>
                      <a:pPr algn="ctr">
                        <a:defRPr sz="800" b="1">
                          <a:latin typeface="Poppins Bold"/>
                        </a:defRPr>
                      </a:pPr>
                      <a:r>
                        <a:t>Others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68376">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PLASTIC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Plastic Decking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Trex Company,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1,838</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1.2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PLASTIC DECKING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Trex Company,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1.2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1,838</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trex.com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Trex Company, Inc. designs and manufactures wood‑plastic composite decking, railing and related outdoor living accessories for residential and light commercial applications. In the plastic decking market, it focuses on capped composite boards that blend recycled polymer with reclaimed wood fiber, emphasizing durability, color retention and low maintenance. The portfolio spans value to premium tiers, with Transcend Lineage positioned for heat‑mitigation performance. Trex sells through a broad network of distributors, dealers and pro contractors, supported by training and loyalty programs. Recent actions include expanding the railing lineup and investing in a new Arkansas manufacturing campus to add capacity and logistics efficiency. International distribution complements strong North American channel coverage.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Trex Transcend Lineage is a capped wood‑plastic composite decking platform engineered for heat‑mitigation and long‑term colorfastness. Boards feature a high‑performance shell over recycled polymer and reclaimed wood fiber, resisting fading, staining, scratching and mold. Offered in hues with woodlike grain, it installs with hidden fasteners and carries a 50‑year warranty.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TREX COMPANY,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TREX COMPANY,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TREX COMPANY,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TREX COMPANY,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PLASTIC DECKING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Patent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Customer &amp; Buying Criteria Analysis</a:t>
                      </a:r>
                    </a:p>
                  </a:txBody>
                  <a:tcPr>
                    <a:noFill/>
                    <a:lnL>
                      <a:noFill/>
                    </a:lnL>
                    <a:lnR>
                      <a:noFill/>
                    </a:lnR>
                    <a:lnT>
                      <a:noFill/>
                    </a:lnT>
                    <a:lnB>
                      <a:noFill/>
                    </a:lnB>
                  </a:tcPr>
                </a:tc>
                <a:tc>
                  <a:txBody>
                    <a:bodyPr/>
                    <a:lstStyle/>
                    <a:p>
                      <a:pPr>
                        <a:defRPr sz="1100" b="0">
                          <a:solidFill>
                            <a:srgbClr val="000000"/>
                          </a:solidFill>
                          <a:latin typeface="Pooppins"/>
                        </a:defRPr>
                      </a:pPr>
                      <a:r>
                        <a:t>          9.2. New Decks</a:t>
                      </a:r>
                    </a:p>
                  </a:txBody>
                  <a:tcPr>
                    <a:noFill/>
                    <a:lnL>
                      <a:noFill/>
                    </a:lnL>
                    <a:lnR>
                      <a:noFill/>
                    </a:lnR>
                    <a:lnT>
                      <a:noFill/>
                    </a:lnT>
                    <a:lnB>
                      <a:noFill/>
                    </a:lnB>
                  </a:tcPr>
                </a:tc>
              </a:tr>
              <a:tr h="349623">
                <a:tc>
                  <a:txBody>
                    <a:bodyPr/>
                    <a:lstStyle/>
                    <a:p>
                      <a:pPr>
                        <a:defRPr sz="1100" b="0">
                          <a:solidFill>
                            <a:srgbClr val="000000"/>
                          </a:solidFill>
                          <a:latin typeface="Pooppins"/>
                        </a:defRPr>
                      </a:pPr>
                      <a:r>
                        <a:t>          5.11. Value Chain Analysis</a:t>
                      </a:r>
                    </a:p>
                  </a:txBody>
                  <a:tcPr>
                    <a:noFill/>
                    <a:lnL>
                      <a:noFill/>
                    </a:lnL>
                    <a:lnR>
                      <a:noFill/>
                    </a:lnR>
                    <a:lnT>
                      <a:noFill/>
                    </a:lnT>
                    <a:lnB>
                      <a:noFill/>
                    </a:lnB>
                  </a:tcPr>
                </a:tc>
                <a:tc>
                  <a:txBody>
                    <a:bodyPr/>
                    <a:lstStyle/>
                    <a:p>
                      <a:pPr>
                        <a:defRPr sz="1100" b="1">
                          <a:solidFill>
                            <a:srgbClr val="7030A0"/>
                          </a:solidFill>
                          <a:latin typeface="Pooppins"/>
                        </a:defRPr>
                      </a:pPr>
                      <a:r>
                        <a:t>10. Plastic Decking Market Size by Distribution Channel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5.12. Technology Analysis</a:t>
                      </a:r>
                    </a:p>
                  </a:txBody>
                  <a:tcPr>
                    <a:noFill/>
                    <a:lnL>
                      <a:noFill/>
                    </a:lnL>
                    <a:lnR>
                      <a:noFill/>
                    </a:lnR>
                    <a:lnT>
                      <a:noFill/>
                    </a:lnT>
                    <a:lnB>
                      <a:noFill/>
                    </a:lnB>
                  </a:tcPr>
                </a:tc>
                <a:tc>
                  <a:txBody>
                    <a:bodyPr/>
                    <a:lstStyle/>
                    <a:p>
                      <a:pPr>
                        <a:defRPr sz="1100" b="0">
                          <a:solidFill>
                            <a:srgbClr val="000000"/>
                          </a:solidFill>
                          <a:latin typeface="Pooppins"/>
                        </a:defRPr>
                      </a:pPr>
                      <a:r>
                        <a:t>          10.1. Online</a:t>
                      </a:r>
                    </a:p>
                  </a:txBody>
                  <a:tcPr>
                    <a:noFill/>
                    <a:lnL>
                      <a:noFill/>
                    </a:lnL>
                    <a:lnR>
                      <a:noFill/>
                    </a:lnR>
                    <a:lnT>
                      <a:noFill/>
                    </a:lnT>
                    <a:lnB>
                      <a:noFill/>
                    </a:lnB>
                  </a:tcPr>
                </a:tc>
              </a:tr>
              <a:tr h="349623">
                <a:tc>
                  <a:txBody>
                    <a:bodyPr/>
                    <a:lstStyle/>
                    <a:p>
                      <a:pPr>
                        <a:defRPr sz="1100" b="1">
                          <a:solidFill>
                            <a:srgbClr val="7030A0"/>
                          </a:solidFill>
                          <a:latin typeface="Pooppins"/>
                        </a:defRPr>
                      </a:pPr>
                      <a:r>
                        <a:t>6. Plastic Decking Market Size by Material Type (2019-2032)</a:t>
                      </a:r>
                    </a:p>
                  </a:txBody>
                  <a:tcPr>
                    <a:noFill/>
                    <a:lnL>
                      <a:noFill/>
                    </a:lnL>
                    <a:lnR>
                      <a:noFill/>
                    </a:lnR>
                    <a:lnT>
                      <a:noFill/>
                    </a:lnT>
                    <a:lnB>
                      <a:noFill/>
                    </a:lnB>
                  </a:tcPr>
                </a:tc>
                <a:tc>
                  <a:txBody>
                    <a:bodyPr/>
                    <a:lstStyle/>
                    <a:p>
                      <a:pPr>
                        <a:defRPr sz="1100" b="0">
                          <a:solidFill>
                            <a:srgbClr val="000000"/>
                          </a:solidFill>
                          <a:latin typeface="Pooppins"/>
                        </a:defRPr>
                      </a:pPr>
                      <a:r>
                        <a:t>          10.2. Offline</a:t>
                      </a:r>
                    </a:p>
                  </a:txBody>
                  <a:tcPr>
                    <a:noFill/>
                    <a:lnL>
                      <a:noFill/>
                    </a:lnL>
                    <a:lnR>
                      <a:noFill/>
                    </a:lnR>
                    <a:lnT>
                      <a:noFill/>
                    </a:lnT>
                    <a:lnB>
                      <a:noFill/>
                    </a:lnB>
                  </a:tcPr>
                </a:tc>
              </a:tr>
              <a:tr h="349623">
                <a:tc>
                  <a:txBody>
                    <a:bodyPr/>
                    <a:lstStyle/>
                    <a:p>
                      <a:pPr>
                        <a:defRPr sz="1100" b="0">
                          <a:solidFill>
                            <a:srgbClr val="000000"/>
                          </a:solidFill>
                          <a:latin typeface="Pooppins"/>
                        </a:defRPr>
                      </a:pPr>
                      <a:r>
                        <a:t>          6.1. High-Density Polyethylene (HDPE)</a:t>
                      </a:r>
                    </a:p>
                  </a:txBody>
                  <a:tcPr>
                    <a:noFill/>
                    <a:lnL>
                      <a:noFill/>
                    </a:lnL>
                    <a:lnR>
                      <a:noFill/>
                    </a:lnR>
                    <a:lnT>
                      <a:noFill/>
                    </a:lnT>
                    <a:lnB>
                      <a:noFill/>
                    </a:lnB>
                  </a:tcPr>
                </a:tc>
                <a:tc>
                  <a:txBody>
                    <a:bodyPr/>
                    <a:lstStyle/>
                    <a:p>
                      <a:pPr>
                        <a:defRPr sz="1100" b="1">
                          <a:solidFill>
                            <a:srgbClr val="7030A0"/>
                          </a:solidFill>
                          <a:latin typeface="Pooppins"/>
                        </a:defRPr>
                      </a:pPr>
                      <a:r>
                        <a:t>11. Plastic Decking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 Low-Density Polyethylene (LDPE)</a:t>
                      </a:r>
                    </a:p>
                  </a:txBody>
                  <a:tcPr>
                    <a:noFill/>
                    <a:lnL>
                      <a:noFill/>
                    </a:lnL>
                    <a:lnR>
                      <a:noFill/>
                    </a:lnR>
                    <a:lnT>
                      <a:noFill/>
                    </a:lnT>
                    <a:lnB>
                      <a:noFill/>
                    </a:lnB>
                  </a:tcPr>
                </a:tc>
                <a:tc>
                  <a:txBody>
                    <a:bodyPr/>
                    <a:lstStyle/>
                    <a:p>
                      <a:pPr>
                        <a:defRPr sz="1100" b="0">
                          <a:solidFill>
                            <a:srgbClr val="000000"/>
                          </a:solidFill>
                          <a:latin typeface="Pooppins"/>
                        </a:defRPr>
                      </a:pPr>
                      <a:r>
                        <a:t>          11.1. North America (By Material Type, By Composite Type, By Application, By Construction Type,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6.3. Polyvinyl Chloride (PVC)</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0">
                          <a:solidFill>
                            <a:srgbClr val="000000"/>
                          </a:solidFill>
                          <a:latin typeface="Pooppins"/>
                        </a:defRPr>
                      </a:pPr>
                      <a:r>
                        <a:t>          6.4. Polypropylene (PP)</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6.5. Others</a:t>
                      </a:r>
                    </a:p>
                  </a:txBody>
                  <a:tcPr>
                    <a:noFill/>
                    <a:lnL>
                      <a:noFill/>
                    </a:lnL>
                    <a:lnR>
                      <a:noFill/>
                    </a:lnR>
                    <a:lnT>
                      <a:noFill/>
                    </a:lnT>
                    <a:lnB>
                      <a:noFill/>
                    </a:lnB>
                  </a:tcPr>
                </a:tc>
                <a:tc>
                  <a:txBody>
                    <a:bodyPr/>
                    <a:lstStyle/>
                    <a:p>
                      <a:pPr>
                        <a:defRPr sz="1100" b="0">
                          <a:solidFill>
                            <a:srgbClr val="000000"/>
                          </a:solidFill>
                          <a:latin typeface="Pooppins"/>
                        </a:defRPr>
                      </a:pPr>
                      <a:r>
                        <a:t>          11.2. Europe (By Material Type, By Composite Type, By Application, By Construction Type, By Distribution Channel)</a:t>
                      </a:r>
                    </a:p>
                  </a:txBody>
                  <a:tcPr>
                    <a:noFill/>
                    <a:lnL>
                      <a:noFill/>
                    </a:lnL>
                    <a:lnR>
                      <a:noFill/>
                    </a:lnR>
                    <a:lnT>
                      <a:noFill/>
                    </a:lnT>
                    <a:lnB>
                      <a:noFill/>
                    </a:lnB>
                  </a:tcPr>
                </a:tc>
              </a:tr>
              <a:tr h="349623">
                <a:tc>
                  <a:txBody>
                    <a:bodyPr/>
                    <a:lstStyle/>
                    <a:p>
                      <a:pPr>
                        <a:defRPr sz="1100" b="1">
                          <a:solidFill>
                            <a:srgbClr val="7030A0"/>
                          </a:solidFill>
                          <a:latin typeface="Pooppins"/>
                        </a:defRPr>
                      </a:pPr>
                      <a:r>
                        <a:t>7. Plastic Decking Market Size by Composite Type (2019-2032)</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r h="349623">
                <a:tc>
                  <a:txBody>
                    <a:bodyPr/>
                    <a:lstStyle/>
                    <a:p>
                      <a:pPr>
                        <a:defRPr sz="1100" b="0">
                          <a:solidFill>
                            <a:srgbClr val="000000"/>
                          </a:solidFill>
                          <a:latin typeface="Pooppins"/>
                        </a:defRPr>
                      </a:pPr>
                      <a:r>
                        <a:t>          7.1. Capped Composite</a:t>
                      </a:r>
                    </a:p>
                  </a:txBody>
                  <a:tcPr>
                    <a:noFill/>
                    <a:lnL>
                      <a:noFill/>
                    </a:lnL>
                    <a:lnR>
                      <a:noFill/>
                    </a:lnR>
                    <a:lnT>
                      <a:noFill/>
                    </a:lnT>
                    <a:lnB>
                      <a:noFill/>
                    </a:lnB>
                  </a:tcPr>
                </a:tc>
                <a:tc>
                  <a:txBody>
                    <a:bodyPr/>
                    <a:lstStyle/>
                    <a:p>
                      <a:pPr>
                        <a:defRPr sz="1100" b="0">
                          <a:solidFill>
                            <a:srgbClr val="000000"/>
                          </a:solidFill>
                          <a:latin typeface="Pooppins"/>
                        </a:defRPr>
                      </a:pPr>
                      <a:r>
                        <a:t>                    11.2.2. Germany</a:t>
                      </a:r>
                    </a:p>
                  </a:txBody>
                  <a:tcPr>
                    <a:noFill/>
                    <a:lnL>
                      <a:noFill/>
                    </a:lnL>
                    <a:lnR>
                      <a:noFill/>
                    </a:lnR>
                    <a:lnT>
                      <a:noFill/>
                    </a:lnT>
                    <a:lnB>
                      <a:noFill/>
                    </a:lnB>
                  </a:tcPr>
                </a:tc>
              </a:tr>
              <a:tr h="349623">
                <a:tc>
                  <a:txBody>
                    <a:bodyPr/>
                    <a:lstStyle/>
                    <a:p>
                      <a:pPr>
                        <a:defRPr sz="1100" b="0">
                          <a:solidFill>
                            <a:srgbClr val="000000"/>
                          </a:solidFill>
                          <a:latin typeface="Pooppins"/>
                        </a:defRPr>
                      </a:pPr>
                      <a:r>
                        <a:t>          7.2. Uncapped Composite</a:t>
                      </a:r>
                    </a:p>
                  </a:txBody>
                  <a:tcPr>
                    <a:noFill/>
                    <a:lnL>
                      <a:noFill/>
                    </a:lnL>
                    <a:lnR>
                      <a:noFill/>
                    </a:lnR>
                    <a:lnT>
                      <a:noFill/>
                    </a:lnT>
                    <a:lnB>
                      <a:noFill/>
                    </a:lnB>
                  </a:tcPr>
                </a:tc>
                <a:tc>
                  <a:txBody>
                    <a:bodyPr/>
                    <a:lstStyle/>
                    <a:p>
                      <a:pPr>
                        <a:defRPr sz="1100" b="0">
                          <a:solidFill>
                            <a:srgbClr val="000000"/>
                          </a:solidFill>
                          <a:latin typeface="Pooppins"/>
                        </a:defRPr>
                      </a:pPr>
                      <a:r>
                        <a:t>                    11.2.3. Spain</a:t>
                      </a:r>
                    </a:p>
                  </a:txBody>
                  <a:tcPr>
                    <a:noFill/>
                    <a:lnL>
                      <a:noFill/>
                    </a:lnL>
                    <a:lnR>
                      <a:noFill/>
                    </a:lnR>
                    <a:lnT>
                      <a:noFill/>
                    </a:lnT>
                    <a:lnB>
                      <a:noFill/>
                    </a:lnB>
                  </a:tcPr>
                </a:tc>
              </a:tr>
              <a:tr h="349623">
                <a:tc>
                  <a:txBody>
                    <a:bodyPr/>
                    <a:lstStyle/>
                    <a:p>
                      <a:pPr>
                        <a:defRPr sz="1100" b="1">
                          <a:solidFill>
                            <a:srgbClr val="7030A0"/>
                          </a:solidFill>
                          <a:latin typeface="Pooppins"/>
                        </a:defRPr>
                      </a:pPr>
                      <a:r>
                        <a:t>8. Plastic Decking Market Size by Application (2019-2032)</a:t>
                      </a:r>
                    </a:p>
                  </a:txBody>
                  <a:tcPr>
                    <a:noFill/>
                    <a:lnL>
                      <a:noFill/>
                    </a:lnL>
                    <a:lnR>
                      <a:noFill/>
                    </a:lnR>
                    <a:lnT>
                      <a:noFill/>
                    </a:lnT>
                    <a:lnB>
                      <a:noFill/>
                    </a:lnB>
                  </a:tcPr>
                </a:tc>
                <a:tc>
                  <a:txBody>
                    <a:bodyPr/>
                    <a:lstStyle/>
                    <a:p>
                      <a:pPr>
                        <a:defRPr sz="1100" b="0">
                          <a:solidFill>
                            <a:srgbClr val="000000"/>
                          </a:solidFill>
                          <a:latin typeface="Pooppins"/>
                        </a:defRPr>
                      </a:pPr>
                      <a:r>
                        <a:t>                    11.2.4. France</a:t>
                      </a:r>
                    </a:p>
                  </a:txBody>
                  <a:tcPr>
                    <a:noFill/>
                    <a:lnL>
                      <a:noFill/>
                    </a:lnL>
                    <a:lnR>
                      <a:noFill/>
                    </a:lnR>
                    <a:lnT>
                      <a:noFill/>
                    </a:lnT>
                    <a:lnB>
                      <a:noFill/>
                    </a:lnB>
                  </a:tcPr>
                </a:tc>
              </a:tr>
              <a:tr h="349623">
                <a:tc>
                  <a:txBody>
                    <a:bodyPr/>
                    <a:lstStyle/>
                    <a:p>
                      <a:pPr>
                        <a:defRPr sz="1100" b="0">
                          <a:solidFill>
                            <a:srgbClr val="000000"/>
                          </a:solidFill>
                          <a:latin typeface="Pooppins"/>
                        </a:defRPr>
                      </a:pPr>
                      <a:r>
                        <a:t>          8.1. Residential</a:t>
                      </a:r>
                    </a:p>
                  </a:txBody>
                  <a:tcPr>
                    <a:noFill/>
                    <a:lnL>
                      <a:noFill/>
                    </a:lnL>
                    <a:lnR>
                      <a:noFill/>
                    </a:lnR>
                    <a:lnT>
                      <a:noFill/>
                    </a:lnT>
                    <a:lnB>
                      <a:noFill/>
                    </a:lnB>
                  </a:tcPr>
                </a:tc>
                <a:tc>
                  <a:txBody>
                    <a:bodyPr/>
                    <a:lstStyle/>
                    <a:p>
                      <a:pPr>
                        <a:defRPr sz="1100" b="0">
                          <a:solidFill>
                            <a:srgbClr val="000000"/>
                          </a:solidFill>
                          <a:latin typeface="Pooppins"/>
                        </a:defRPr>
                      </a:pPr>
                      <a:r>
                        <a:t>                    11.2.5. Italy</a:t>
                      </a:r>
                    </a:p>
                  </a:txBody>
                  <a:tcPr>
                    <a:noFill/>
                    <a:lnL>
                      <a:noFill/>
                    </a:lnL>
                    <a:lnR>
                      <a:noFill/>
                    </a:lnR>
                    <a:lnT>
                      <a:noFill/>
                    </a:lnT>
                    <a:lnB>
                      <a:noFill/>
                    </a:lnB>
                  </a:tcPr>
                </a:tc>
              </a:tr>
              <a:tr h="349623">
                <a:tc>
                  <a:txBody>
                    <a:bodyPr/>
                    <a:lstStyle/>
                    <a:p>
                      <a:pPr>
                        <a:defRPr sz="1100" b="0">
                          <a:solidFill>
                            <a:srgbClr val="000000"/>
                          </a:solidFill>
                          <a:latin typeface="Pooppins"/>
                        </a:defRPr>
                      </a:pPr>
                      <a:r>
                        <a:t>          8.2. Non-Residential</a:t>
                      </a:r>
                    </a:p>
                  </a:txBody>
                  <a:tcPr>
                    <a:noFill/>
                    <a:lnL>
                      <a:noFill/>
                    </a:lnL>
                    <a:lnR>
                      <a:noFill/>
                    </a:lnR>
                    <a:lnT>
                      <a:noFill/>
                    </a:lnT>
                    <a:lnB>
                      <a:noFill/>
                    </a:lnB>
                  </a:tcPr>
                </a:tc>
                <a:tc>
                  <a:txBody>
                    <a:bodyPr/>
                    <a:lstStyle/>
                    <a:p>
                      <a:pPr>
                        <a:defRPr sz="1100" b="0">
                          <a:solidFill>
                            <a:srgbClr val="000000"/>
                          </a:solidFill>
                          <a:latin typeface="Pooppins"/>
                        </a:defRPr>
                      </a:pPr>
                      <a:r>
                        <a:t>                    11.2.6. Rest of Europe</a:t>
                      </a:r>
                    </a:p>
                  </a:txBody>
                  <a:tcPr>
                    <a:noFill/>
                    <a:lnL>
                      <a:noFill/>
                    </a:lnL>
                    <a:lnR>
                      <a:noFill/>
                    </a:lnR>
                    <a:lnT>
                      <a:noFill/>
                    </a:lnT>
                    <a:lnB>
                      <a:noFill/>
                    </a:lnB>
                  </a:tcPr>
                </a:tc>
              </a:tr>
              <a:tr h="349623">
                <a:tc>
                  <a:txBody>
                    <a:bodyPr/>
                    <a:lstStyle/>
                    <a:p>
                      <a:pPr>
                        <a:defRPr sz="1100" b="1">
                          <a:solidFill>
                            <a:srgbClr val="7030A0"/>
                          </a:solidFill>
                          <a:latin typeface="Pooppins"/>
                        </a:defRPr>
                      </a:pPr>
                      <a:r>
                        <a:t>9. Plastic Decking Market Size by Construction Type (2019-2032)</a:t>
                      </a:r>
                    </a:p>
                  </a:txBody>
                  <a:tcPr>
                    <a:noFill/>
                    <a:lnL>
                      <a:noFill/>
                    </a:lnL>
                    <a:lnR>
                      <a:noFill/>
                    </a:lnR>
                    <a:lnT>
                      <a:noFill/>
                    </a:lnT>
                    <a:lnB>
                      <a:noFill/>
                    </a:lnB>
                  </a:tcPr>
                </a:tc>
                <a:tc>
                  <a:txBody>
                    <a:bodyPr/>
                    <a:lstStyle/>
                    <a:p>
                      <a:pPr>
                        <a:defRPr sz="1100" b="0">
                          <a:solidFill>
                            <a:srgbClr val="000000"/>
                          </a:solidFill>
                          <a:latin typeface="Pooppins"/>
                        </a:defRPr>
                      </a:pPr>
                      <a:r>
                        <a:t>          11.3. Asia-Pacific (By Material Type, By Composite Type, By Application, By Construction Type, By Distribution Channel)</a:t>
                      </a:r>
                    </a:p>
                  </a:txBody>
                  <a:tcPr>
                    <a:noFill/>
                    <a:lnL>
                      <a:noFill/>
                    </a:lnL>
                    <a:lnR>
                      <a:noFill/>
                    </a:lnR>
                    <a:lnT>
                      <a:noFill/>
                    </a:lnT>
                    <a:lnB>
                      <a:noFill/>
                    </a:lnB>
                  </a:tcPr>
                </a:tc>
              </a:tr>
              <a:tr h="349632">
                <a:tc>
                  <a:txBody>
                    <a:bodyPr/>
                    <a:lstStyle/>
                    <a:p>
                      <a:pPr>
                        <a:defRPr sz="1100" b="0">
                          <a:solidFill>
                            <a:srgbClr val="000000"/>
                          </a:solidFill>
                          <a:latin typeface="Pooppins"/>
                        </a:defRPr>
                      </a:pPr>
                      <a:r>
                        <a:t>          9.1. Repairs &amp; Remodeling</a:t>
                      </a:r>
                    </a:p>
                  </a:txBody>
                  <a:tcPr>
                    <a:noFill/>
                    <a:lnL>
                      <a:noFill/>
                    </a:lnL>
                    <a:lnR>
                      <a:noFill/>
                    </a:lnR>
                    <a:lnT>
                      <a:noFill/>
                    </a:lnT>
                    <a:lnB>
                      <a:noFill/>
                    </a:lnB>
                  </a:tcPr>
                </a:tc>
                <a:tc>
                  <a:txBody>
                    <a:bodyPr/>
                    <a:lstStyle/>
                    <a:p>
                      <a:pPr>
                        <a:defRPr sz="1100" b="0">
                          <a:solidFill>
                            <a:srgbClr val="000000"/>
                          </a:solidFill>
                          <a:latin typeface="Pooppins"/>
                        </a:defRPr>
                      </a:pPr>
                      <a:r>
                        <a:t>                    11.3.1. China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Trex Company,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Material Type, By Composite Type, By Application, By Construction Type, By Distribution Channel)</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Material Type, By Composite Type, By Application, By Construction Type, By Distribution Channel)</a:t>
                      </a:r>
                    </a:p>
                  </a:txBody>
                  <a:tcPr>
                    <a:noFill/>
                    <a:lnL>
                      <a:noFill/>
                    </a:lnL>
                    <a:lnR>
                      <a:noFill/>
                    </a:lnR>
                    <a:lnT>
                      <a:noFill/>
                    </a:lnT>
                    <a:lnB>
                      <a:noFill/>
                    </a:lnB>
                  </a:tcPr>
                </a:tc>
                <a:tc>
                  <a:txBody>
                    <a:bodyPr/>
                    <a:lstStyle/>
                    <a:p>
                      <a:pPr>
                        <a:defRPr sz="1100" b="0">
                          <a:solidFill>
                            <a:srgbClr val="000000"/>
                          </a:solidFill>
                          <a:latin typeface="Pooppins"/>
                        </a:defRPr>
                      </a:pPr>
                      <a:r>
                        <a:t>          13.2. The AZEK Company (TimberTech)</a:t>
                      </a:r>
                    </a:p>
                  </a:txBody>
                  <a:tcPr>
                    <a:noFill/>
                    <a:lnL>
                      <a:noFill/>
                    </a:lnL>
                    <a:lnR>
                      <a:noFill/>
                    </a:lnR>
                    <a:lnT>
                      <a:noFill/>
                    </a:lnT>
                    <a:lnB>
                      <a:noFill/>
                    </a:lnB>
                  </a:tcPr>
                </a:tc>
              </a:tr>
              <a:tr h="349623">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Fiberon</a:t>
                      </a:r>
                    </a:p>
                  </a:txBody>
                  <a:tcPr>
                    <a:noFill/>
                    <a:lnL>
                      <a:noFill/>
                    </a:lnL>
                    <a:lnR>
                      <a:noFill/>
                    </a:lnR>
                    <a:lnT>
                      <a:noFill/>
                    </a:lnT>
                    <a:lnB>
                      <a:noFill/>
                    </a:lnB>
                  </a:tcPr>
                </a:tc>
              </a:tr>
              <a:tr h="349623">
                <a:tc>
                  <a:txBody>
                    <a:bodyPr/>
                    <a:lstStyle/>
                    <a:p>
                      <a:pPr>
                        <a:defRPr sz="1100" b="0">
                          <a:solidFill>
                            <a:srgbClr val="000000"/>
                          </a:solidFill>
                          <a:latin typeface="Pooppins"/>
                        </a:defRPr>
                      </a:pPr>
                      <a:r>
                        <a:t>                    11.5.2. South Africa</a:t>
                      </a:r>
                    </a:p>
                  </a:txBody>
                  <a:tcPr>
                    <a:noFill/>
                    <a:lnL>
                      <a:noFill/>
                    </a:lnL>
                    <a:lnR>
                      <a:noFill/>
                    </a:lnR>
                    <a:lnT>
                      <a:noFill/>
                    </a:lnT>
                    <a:lnB>
                      <a:noFill/>
                    </a:lnB>
                  </a:tcPr>
                </a:tc>
                <a:tc>
                  <a:txBody>
                    <a:bodyPr/>
                    <a:lstStyle/>
                    <a:p>
                      <a:pPr>
                        <a:defRPr sz="1100" b="0">
                          <a:solidFill>
                            <a:srgbClr val="000000"/>
                          </a:solidFill>
                          <a:latin typeface="Pooppins"/>
                        </a:defRPr>
                      </a:pPr>
                      <a:r>
                        <a:t>          13.4. Deckorators</a:t>
                      </a:r>
                    </a:p>
                  </a:txBody>
                  <a:tcPr>
                    <a:noFill/>
                    <a:lnL>
                      <a:noFill/>
                    </a:lnL>
                    <a:lnR>
                      <a:noFill/>
                    </a:lnR>
                    <a:lnT>
                      <a:noFill/>
                    </a:lnT>
                    <a:lnB>
                      <a:noFill/>
                    </a:lnB>
                  </a:tcPr>
                </a:tc>
              </a:tr>
              <a:tr h="349623">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13.5. MoistureShield</a:t>
                      </a:r>
                    </a:p>
                  </a:txBody>
                  <a:tcPr>
                    <a:noFill/>
                    <a:lnL>
                      <a:noFill/>
                    </a:lnL>
                    <a:lnR>
                      <a:noFill/>
                    </a:lnR>
                    <a:lnT>
                      <a:noFill/>
                    </a:lnT>
                    <a:lnB>
                      <a:noFill/>
                    </a:lnB>
                  </a:tcPr>
                </a:tc>
              </a:tr>
              <a:tr h="349623">
                <a:tc>
                  <a:txBody>
                    <a:bodyPr/>
                    <a:lstStyle/>
                    <a:p>
                      <a:pPr>
                        <a:defRPr sz="1100" b="1">
                          <a:solidFill>
                            <a:srgbClr val="7030A0"/>
                          </a:solidFill>
                          <a:latin typeface="Pooppins"/>
                        </a:defRPr>
                      </a:pPr>
                      <a:r>
                        <a:t>12. Competitive Lapscape</a:t>
                      </a:r>
                    </a:p>
                  </a:txBody>
                  <a:tcPr>
                    <a:noFill/>
                    <a:lnL>
                      <a:noFill/>
                    </a:lnL>
                    <a:lnR>
                      <a:noFill/>
                    </a:lnR>
                    <a:lnT>
                      <a:noFill/>
                    </a:lnT>
                    <a:lnB>
                      <a:noFill/>
                    </a:lnB>
                  </a:tcPr>
                </a:tc>
                <a:tc>
                  <a:txBody>
                    <a:bodyPr/>
                    <a:lstStyle/>
                    <a:p>
                      <a:pPr>
                        <a:defRPr sz="1100" b="0">
                          <a:solidFill>
                            <a:srgbClr val="000000"/>
                          </a:solidFill>
                          <a:latin typeface="Pooppins"/>
                        </a:defRPr>
                      </a:pPr>
                      <a:r>
                        <a:t>          13.6. Filcris Ltd</a:t>
                      </a:r>
                    </a:p>
                  </a:txBody>
                  <a:tcPr>
                    <a:noFill/>
                    <a:lnL>
                      <a:noFill/>
                    </a:lnL>
                    <a:lnR>
                      <a:noFill/>
                    </a:lnR>
                    <a:lnT>
                      <a:noFill/>
                    </a:lnT>
                    <a:lnB>
                      <a:noFill/>
                    </a:lnB>
                  </a:tcPr>
                </a:tc>
              </a:tr>
              <a:tr h="349623">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c>
                  <a:txBody>
                    <a:bodyPr/>
                    <a:lstStyle/>
                    <a:p>
                      <a:pPr>
                        <a:defRPr sz="1100" b="0">
                          <a:solidFill>
                            <a:srgbClr val="000000"/>
                          </a:solidFill>
                          <a:latin typeface="Pooppins"/>
                        </a:defRPr>
                      </a:pPr>
                      <a:r>
                        <a:t>          13.7. Leben India Private Limited</a:t>
                      </a:r>
                    </a:p>
                  </a:txBody>
                  <a:tcPr>
                    <a:noFill/>
                    <a:lnL>
                      <a:noFill/>
                    </a:lnL>
                    <a:lnR>
                      <a:noFill/>
                    </a:lnR>
                    <a:lnT>
                      <a:noFill/>
                    </a:lnT>
                    <a:lnB>
                      <a:noFill/>
                    </a:lnB>
                  </a:tcPr>
                </a:tc>
              </a:tr>
              <a:tr h="349623">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c>
                  <a:txBody>
                    <a:bodyPr/>
                    <a:lstStyle/>
                    <a:p>
                      <a:pPr>
                        <a:defRPr sz="1100" b="0">
                          <a:solidFill>
                            <a:srgbClr val="000000"/>
                          </a:solidFill>
                          <a:latin typeface="Pooppins"/>
                        </a:defRPr>
                      </a:pPr>
                      <a:r>
                        <a:t>          13.8. NewTechWood</a:t>
                      </a:r>
                    </a:p>
                  </a:txBody>
                  <a:tcPr>
                    <a:noFill/>
                    <a:lnL>
                      <a:noFill/>
                    </a:lnL>
                    <a:lnR>
                      <a:noFill/>
                    </a:lnR>
                    <a:lnT>
                      <a:noFill/>
                    </a:lnT>
                    <a:lnB>
                      <a:noFill/>
                    </a:lnB>
                  </a:tcPr>
                </a:tc>
              </a:tr>
              <a:tr h="349623">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c>
                  <a:txBody>
                    <a:bodyPr/>
                    <a:lstStyle/>
                    <a:p>
                      <a:pPr>
                        <a:defRPr sz="1100" b="0">
                          <a:solidFill>
                            <a:srgbClr val="000000"/>
                          </a:solidFill>
                          <a:latin typeface="Pooppins"/>
                        </a:defRPr>
                      </a:pPr>
                      <a:r>
                        <a:t>          13.9. Wolf Home Products</a:t>
                      </a:r>
                    </a:p>
                  </a:txBody>
                  <a:tcPr>
                    <a:noFill/>
                    <a:lnL>
                      <a:noFill/>
                    </a:lnL>
                    <a:lnR>
                      <a:noFill/>
                    </a:lnR>
                    <a:lnT>
                      <a:noFill/>
                    </a:lnT>
                    <a:lnB>
                      <a:noFill/>
                    </a:lnB>
                  </a:tcPr>
                </a:tc>
              </a:tr>
              <a:tr h="349632">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c>
                  <a:txBody>
                    <a:bodyPr/>
                    <a:lstStyle/>
                    <a:p>
                      <a:pPr>
                        <a:defRPr sz="1100" b="0">
                          <a:solidFill>
                            <a:srgbClr val="000000"/>
                          </a:solidFill>
                          <a:latin typeface="Pooppins"/>
                        </a:defRPr>
                      </a:pPr>
                      <a:r>
                        <a:t>          13.10. Alstone Industries Pvt. Ltd.</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13.11. Dura Composites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13.12. Envision Outdoor Living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13.13. Lumberock</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13.14. Cali Bamboo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13.15. Owens Corning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13.16. Ekodeck</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13.17. EnviroBuild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13.18. Geolam</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13.19. Stratco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13.20. Green Bay Decking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PLASTIC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14262</TotalTime>
  <Words>2434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122</cp:revision>
  <dcterms:created xsi:type="dcterms:W3CDTF">2024-08-12T13:13:25Z</dcterms:created>
  <dcterms:modified xsi:type="dcterms:W3CDTF">2025-09-18T06:21:17Z</dcterms:modified>
</cp:coreProperties>
</file>